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73" r:id="rId13"/>
    <p:sldId id="271" r:id="rId14"/>
    <p:sldId id="272" r:id="rId15"/>
    <p:sldId id="268" r:id="rId16"/>
    <p:sldId id="269" r:id="rId17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99"/>
    <a:srgbClr val="CCFFFF"/>
    <a:srgbClr val="FFCCFF"/>
    <a:srgbClr val="FFFF99"/>
    <a:srgbClr val="008000"/>
    <a:srgbClr val="006600"/>
    <a:srgbClr val="FFFFFF"/>
    <a:srgbClr val="FFFF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34" y="-10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286001"/>
            <a:ext cx="12070080" cy="3112770"/>
          </a:xfrm>
        </p:spPr>
        <p:txBody>
          <a:bodyPr anchor="b"/>
          <a:lstStyle>
            <a:lvl1pPr>
              <a:defRPr sz="94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486400"/>
            <a:ext cx="10338816" cy="1280160"/>
          </a:xfrm>
        </p:spPr>
        <p:txBody>
          <a:bodyPr anchor="t">
            <a:normAutofit/>
          </a:bodyPr>
          <a:lstStyle>
            <a:lvl1pPr marL="0" indent="0" algn="l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2804160" cy="702183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2" y="6583680"/>
            <a:ext cx="12255499" cy="1402080"/>
          </a:xfrm>
        </p:spPr>
        <p:txBody>
          <a:bodyPr anchor="t"/>
          <a:lstStyle>
            <a:lvl1pPr algn="l">
              <a:defRPr sz="51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2" y="4623435"/>
            <a:ext cx="9817099" cy="196024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43430"/>
            <a:ext cx="5852160" cy="550834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1360" y="1843430"/>
            <a:ext cx="5852160" cy="550834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5852160" cy="767714"/>
          </a:xfrm>
        </p:spPr>
        <p:txBody>
          <a:bodyPr anchor="b">
            <a:noAutofit/>
          </a:bodyPr>
          <a:lstStyle>
            <a:lvl1pPr marL="0" indent="0" algn="ctr">
              <a:buNone/>
              <a:defRPr sz="2900" b="1">
                <a:solidFill>
                  <a:schemeClr val="tx2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585216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71360" y="1842136"/>
            <a:ext cx="5852160" cy="767714"/>
          </a:xfrm>
        </p:spPr>
        <p:txBody>
          <a:bodyPr anchor="b">
            <a:noAutofit/>
          </a:bodyPr>
          <a:lstStyle>
            <a:lvl1pPr marL="0" indent="0" algn="ctr">
              <a:buNone/>
              <a:defRPr sz="2900" b="1">
                <a:solidFill>
                  <a:schemeClr val="tx2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71360" y="2609850"/>
            <a:ext cx="585216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2" y="6594653"/>
            <a:ext cx="12435840" cy="713232"/>
          </a:xfrm>
        </p:spPr>
        <p:txBody>
          <a:bodyPr anchor="b"/>
          <a:lstStyle>
            <a:lvl1pPr algn="ctr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79" y="7315200"/>
            <a:ext cx="12435842" cy="73152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457200"/>
            <a:ext cx="12435840" cy="5931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03" y="6594334"/>
            <a:ext cx="12435840" cy="713551"/>
          </a:xfrm>
        </p:spPr>
        <p:txBody>
          <a:bodyPr anchor="b"/>
          <a:lstStyle>
            <a:lvl1pPr algn="ctr">
              <a:defRPr sz="31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3533120" cy="658368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803" y="7315200"/>
            <a:ext cx="12435840" cy="735178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219200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2192000" cy="5760720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533120" y="0"/>
            <a:ext cx="109728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533120" y="6583680"/>
            <a:ext cx="109728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0861" y="6778752"/>
            <a:ext cx="877824" cy="475488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2612513" y="4785360"/>
            <a:ext cx="2840737" cy="585216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2569842" y="1901952"/>
            <a:ext cx="2926079" cy="585216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06220" rtl="0" eaLnBrk="1" latinLnBrk="0" hangingPunct="1">
        <a:spcBef>
          <a:spcPct val="0"/>
        </a:spcBef>
        <a:buNone/>
        <a:defRPr sz="6600" kern="1200" cap="none" spc="-143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89833" indent="-326555" algn="l" defTabSz="130622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26555" algn="l" defTabSz="130622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42" indent="-326555" algn="l" defTabSz="130622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326555" algn="l" defTabSz="130622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575" indent="-326555" algn="l" defTabSz="130622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81819" indent="-261244" algn="l" defTabSz="130622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063" indent="-261244" algn="l" defTabSz="130622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307" indent="-261244" algn="l" defTabSz="130622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indent="-261244" algn="l" defTabSz="130622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0"/>
            <a:ext cx="12435840" cy="4933212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57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pPr algn="ctr"/>
            <a:endParaRPr lang="en-US" sz="51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Name: </a:t>
            </a:r>
            <a:r>
              <a:rPr lang="en-US" sz="5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Dewan</a:t>
            </a: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Muhammad </a:t>
            </a:r>
            <a:r>
              <a:rPr lang="en-US" sz="5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Eshtiak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School: </a:t>
            </a:r>
            <a:r>
              <a:rPr lang="en-US" sz="5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Saturia</a:t>
            </a: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Pilot Girls </a:t>
            </a:r>
            <a:r>
              <a:rPr lang="en-US" sz="5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Hish</a:t>
            </a: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School</a:t>
            </a:r>
          </a:p>
          <a:p>
            <a:pPr algn="ctr"/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Position: Assistant English teacher</a:t>
            </a:r>
          </a:p>
          <a:p>
            <a:pPr algn="ctr"/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District: </a:t>
            </a:r>
            <a:r>
              <a:rPr lang="en-US" sz="5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Manikganj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0" y="5867400"/>
            <a:ext cx="530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Class 7</a:t>
            </a:r>
          </a:p>
          <a:p>
            <a:r>
              <a:rPr lang="en-US" sz="4800" dirty="0" smtClean="0">
                <a:solidFill>
                  <a:srgbClr val="C00000"/>
                </a:solidFill>
              </a:rPr>
              <a:t>English </a:t>
            </a:r>
            <a:r>
              <a:rPr lang="en-US" sz="4800" dirty="0" err="1" smtClean="0">
                <a:solidFill>
                  <a:srgbClr val="C00000"/>
                </a:solidFill>
              </a:rPr>
              <a:t>Grammer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2225661"/>
            <a:ext cx="5943600" cy="552323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629400" y="2225661"/>
            <a:ext cx="7848600" cy="5523233"/>
          </a:xfrm>
          <a:prstGeom prst="roundRect">
            <a:avLst/>
          </a:prstGeom>
          <a:solidFill>
            <a:srgbClr val="008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46" y="2590800"/>
            <a:ext cx="7291754" cy="470754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9144000" y="30763"/>
            <a:ext cx="4648200" cy="2743200"/>
          </a:xfrm>
          <a:prstGeom prst="wedgeEllipseCallou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lvl="0"/>
            <a:r>
              <a:rPr lang="en-US" sz="4600" dirty="0">
                <a:solidFill>
                  <a:srgbClr val="2F2B20"/>
                </a:solidFill>
              </a:rPr>
              <a:t>I am eating bread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9" y="2350872"/>
            <a:ext cx="5155956" cy="518740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2995246" y="1"/>
            <a:ext cx="3862754" cy="2375098"/>
          </a:xfrm>
          <a:prstGeom prst="wedgeEllipse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600" dirty="0">
                <a:solidFill>
                  <a:srgbClr val="2F2B20"/>
                </a:solidFill>
              </a:rPr>
              <a:t>I love playing foot ball</a:t>
            </a:r>
          </a:p>
        </p:txBody>
      </p:sp>
    </p:spTree>
    <p:extLst>
      <p:ext uri="{BB962C8B-B14F-4D97-AF65-F5344CB8AC3E}">
        <p14:creationId xmlns:p14="http://schemas.microsoft.com/office/powerpoint/2010/main" val="37484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29" y="3108960"/>
            <a:ext cx="5158741" cy="36576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569178" y="548640"/>
            <a:ext cx="5573542" cy="301752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5700" dirty="0">
                <a:solidFill>
                  <a:schemeClr val="tx1"/>
                </a:solidFill>
              </a:rPr>
              <a:t>It is running fast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2894577" y="275485"/>
            <a:ext cx="5451003" cy="256032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7998" y="1097281"/>
            <a:ext cx="512064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100" dirty="0"/>
              <a:t>I like singing too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145515" y="1280160"/>
            <a:ext cx="2743200" cy="6400800"/>
          </a:xfrm>
          <a:prstGeom prst="curved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7998" y="6629400"/>
            <a:ext cx="10820402" cy="16002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600" dirty="0">
                <a:solidFill>
                  <a:srgbClr val="FF0000"/>
                </a:solidFill>
              </a:rPr>
              <a:t>Sub</a:t>
            </a:r>
            <a:r>
              <a:rPr lang="en-US" sz="4600" dirty="0">
                <a:solidFill>
                  <a:srgbClr val="2F2B20"/>
                </a:solidFill>
              </a:rPr>
              <a:t> + </a:t>
            </a:r>
            <a:r>
              <a:rPr lang="en-US" sz="4600" dirty="0">
                <a:solidFill>
                  <a:srgbClr val="00B050"/>
                </a:solidFill>
              </a:rPr>
              <a:t>verb </a:t>
            </a:r>
            <a:r>
              <a:rPr lang="en-US" sz="4600" dirty="0">
                <a:solidFill>
                  <a:srgbClr val="2F2B20"/>
                </a:solidFill>
              </a:rPr>
              <a:t>+ </a:t>
            </a:r>
            <a:r>
              <a:rPr lang="en-US" sz="4600" dirty="0">
                <a:solidFill>
                  <a:srgbClr val="7030A0"/>
                </a:solidFill>
              </a:rPr>
              <a:t>(naming word+ </a:t>
            </a:r>
            <a:r>
              <a:rPr lang="en-US" sz="4600" dirty="0" err="1">
                <a:solidFill>
                  <a:srgbClr val="7030A0"/>
                </a:solidFill>
              </a:rPr>
              <a:t>ing</a:t>
            </a:r>
            <a:r>
              <a:rPr lang="en-US" sz="4600" dirty="0">
                <a:solidFill>
                  <a:srgbClr val="7030A0"/>
                </a:solidFill>
              </a:rPr>
              <a:t>)</a:t>
            </a:r>
            <a:r>
              <a:rPr lang="en-US" sz="4600" dirty="0">
                <a:solidFill>
                  <a:srgbClr val="2F2B20"/>
                </a:solidFill>
              </a:rPr>
              <a:t>+ </a:t>
            </a:r>
            <a:r>
              <a:rPr lang="en-US" sz="4600" dirty="0">
                <a:solidFill>
                  <a:srgbClr val="9CBEBD">
                    <a:lumMod val="50000"/>
                  </a:srgbClr>
                </a:solidFill>
              </a:rPr>
              <a:t>adjunct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8" y="3337560"/>
            <a:ext cx="152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609600"/>
            <a:ext cx="11658599" cy="167640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35215" y="67178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Individual work</a:t>
            </a:r>
            <a:endParaRPr lang="en-US" sz="8000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2608384"/>
            <a:ext cx="11658599" cy="1752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3121269"/>
            <a:ext cx="1142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Write two sentence using present participle structure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1131278" y="4800600"/>
            <a:ext cx="11670322" cy="1676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600" dirty="0">
                <a:solidFill>
                  <a:srgbClr val="FF0000"/>
                </a:solidFill>
              </a:rPr>
              <a:t>Sub</a:t>
            </a:r>
            <a:r>
              <a:rPr lang="en-US" sz="4600" dirty="0">
                <a:solidFill>
                  <a:srgbClr val="2F2B20"/>
                </a:solidFill>
              </a:rPr>
              <a:t> + </a:t>
            </a:r>
            <a:r>
              <a:rPr lang="en-US" sz="4600" dirty="0">
                <a:solidFill>
                  <a:srgbClr val="00B050"/>
                </a:solidFill>
              </a:rPr>
              <a:t>verb </a:t>
            </a:r>
            <a:r>
              <a:rPr lang="en-US" sz="4600" dirty="0">
                <a:solidFill>
                  <a:srgbClr val="2F2B20"/>
                </a:solidFill>
              </a:rPr>
              <a:t>+ </a:t>
            </a:r>
            <a:r>
              <a:rPr lang="en-US" sz="4600" dirty="0">
                <a:solidFill>
                  <a:srgbClr val="7030A0"/>
                </a:solidFill>
              </a:rPr>
              <a:t>(naming word+ </a:t>
            </a:r>
            <a:r>
              <a:rPr lang="en-US" sz="4600" dirty="0" err="1">
                <a:solidFill>
                  <a:srgbClr val="7030A0"/>
                </a:solidFill>
              </a:rPr>
              <a:t>ing</a:t>
            </a:r>
            <a:r>
              <a:rPr lang="en-US" sz="4600" dirty="0">
                <a:solidFill>
                  <a:srgbClr val="7030A0"/>
                </a:solidFill>
              </a:rPr>
              <a:t>)</a:t>
            </a:r>
            <a:r>
              <a:rPr lang="en-US" sz="4600" dirty="0">
                <a:solidFill>
                  <a:srgbClr val="2F2B20"/>
                </a:solidFill>
              </a:rPr>
              <a:t>+ </a:t>
            </a:r>
            <a:r>
              <a:rPr lang="en-US" sz="4600" dirty="0">
                <a:solidFill>
                  <a:srgbClr val="9CBEBD">
                    <a:lumMod val="50000"/>
                  </a:srgbClr>
                </a:solidFill>
              </a:rPr>
              <a:t>adjunct</a:t>
            </a:r>
          </a:p>
        </p:txBody>
      </p:sp>
      <p:sp>
        <p:nvSpPr>
          <p:cNvPr id="10" name="Curved Right Arrow 9"/>
          <p:cNvSpPr/>
          <p:nvPr/>
        </p:nvSpPr>
        <p:spPr>
          <a:xfrm>
            <a:off x="0" y="3127131"/>
            <a:ext cx="1131277" cy="2974731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2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320"/>
            <a:ext cx="573024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4960" y="3870469"/>
            <a:ext cx="438912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100" dirty="0">
                <a:solidFill>
                  <a:srgbClr val="00B050"/>
                </a:solidFill>
              </a:rPr>
              <a:t>     Giraffes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1698" y="5226829"/>
            <a:ext cx="195072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600" dirty="0">
                <a:solidFill>
                  <a:srgbClr val="00B050"/>
                </a:solidFill>
              </a:rPr>
              <a:t>Sub 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2960" y="5226829"/>
            <a:ext cx="3110928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600" dirty="0">
                <a:solidFill>
                  <a:srgbClr val="0070C0"/>
                </a:solidFill>
              </a:rPr>
              <a:t>Be verb +</a:t>
            </a:r>
            <a:endParaRPr lang="en-US" sz="69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5789" y="5152960"/>
            <a:ext cx="3063731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100" dirty="0">
                <a:solidFill>
                  <a:srgbClr val="7030A0"/>
                </a:solidFill>
              </a:rPr>
              <a:t>Verb</a:t>
            </a:r>
            <a:r>
              <a:rPr lang="en-US" sz="5100" dirty="0"/>
              <a:t> </a:t>
            </a:r>
            <a:r>
              <a:rPr lang="en-US" sz="5100" dirty="0">
                <a:solidFill>
                  <a:srgbClr val="FF0000"/>
                </a:solidFill>
              </a:rPr>
              <a:t>+ </a:t>
            </a:r>
            <a:r>
              <a:rPr lang="en-US" sz="5100" dirty="0" err="1" smtClean="0">
                <a:solidFill>
                  <a:srgbClr val="FF0000"/>
                </a:solidFill>
              </a:rPr>
              <a:t>ing</a:t>
            </a:r>
            <a:endParaRPr lang="en-US" sz="5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5086" y="3833535"/>
            <a:ext cx="1584960" cy="100906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700" dirty="0">
                <a:solidFill>
                  <a:srgbClr val="0070C0"/>
                </a:solidFill>
              </a:rPr>
              <a:t>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8640" y="3855721"/>
            <a:ext cx="249936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100" dirty="0" smtClean="0">
                <a:solidFill>
                  <a:srgbClr val="7030A0"/>
                </a:solidFill>
              </a:rPr>
              <a:t>Danc</a:t>
            </a:r>
            <a:r>
              <a:rPr lang="en-US" sz="5100" dirty="0" smtClean="0">
                <a:solidFill>
                  <a:srgbClr val="FF0000"/>
                </a:solidFill>
              </a:rPr>
              <a:t>ing</a:t>
            </a:r>
            <a:endParaRPr lang="en-US" sz="51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66895" y="5188357"/>
            <a:ext cx="67056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16485" y="3925868"/>
            <a:ext cx="526026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48960"/>
            <a:ext cx="5730240" cy="3581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40364"/>
            <a:ext cx="573024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486 L -0.08507 0.13658 C -0.10295 0.1662 -0.12952 0.18264 -0.15747 0.18264 C -0.18889 0.18264 -0.21441 0.1662 -0.23212 0.13658 L -0.31684 0.00486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888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13316 0.0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2.22222E-6 L -0.06354 0.19491 C -0.079 0.24166 -0.10087 0.26782 -0.12431 0.26828 C -0.15139 0.26828 -0.17223 0.24074 -0.1875 0.19537 L -0.25851 2.22222E-6 " pathEditMode="relative" rAng="5400000" ptsTypes="FffFF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1" y="1340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0023 L 0.23316 -0.000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9" grpId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5334000"/>
            <a:ext cx="10363200" cy="274320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smtClean="0">
                <a:solidFill>
                  <a:srgbClr val="002060"/>
                </a:solidFill>
              </a:rPr>
              <a:t>Converse each other about ‘market’ using the given words: </a:t>
            </a:r>
          </a:p>
          <a:p>
            <a:pPr lvl="0" algn="ctr"/>
            <a:r>
              <a:rPr lang="en-US" sz="4400" b="1" dirty="0" smtClean="0">
                <a:solidFill>
                  <a:srgbClr val="002060"/>
                </a:solidFill>
              </a:rPr>
              <a:t>go, choose, buy, pay and come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44595"/>
            <a:ext cx="10363201" cy="167640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87327" y="62180"/>
            <a:ext cx="7179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50"/>
                </a:solidFill>
              </a:rPr>
              <a:t>Pair </a:t>
            </a:r>
            <a:r>
              <a:rPr lang="en-US" sz="8000" dirty="0" smtClean="0">
                <a:solidFill>
                  <a:srgbClr val="00B050"/>
                </a:solidFill>
              </a:rPr>
              <a:t>work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96750"/>
            <a:ext cx="5295900" cy="35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48640"/>
            <a:ext cx="3291840" cy="265176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950720" y="22859"/>
            <a:ext cx="5791200" cy="3177541"/>
          </a:xfrm>
          <a:prstGeom prst="horizontalScroll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i="1" dirty="0">
                <a:solidFill>
                  <a:srgbClr val="C00000"/>
                </a:solidFill>
              </a:rPr>
              <a:t>Home work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6240" y="4114800"/>
            <a:ext cx="12329160" cy="35052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700" dirty="0">
                <a:solidFill>
                  <a:srgbClr val="2F2B20"/>
                </a:solidFill>
              </a:rPr>
              <a:t>Make three sentences using present continues structure, based on your personal experience from your surrounding environment </a:t>
            </a:r>
            <a:r>
              <a:rPr lang="en-US" sz="5700" dirty="0" smtClean="0">
                <a:solidFill>
                  <a:srgbClr val="2F2B20"/>
                </a:solidFill>
              </a:rPr>
              <a:t>.</a:t>
            </a:r>
            <a:endParaRPr lang="en-US" sz="5700" dirty="0">
              <a:solidFill>
                <a:srgbClr val="2F2B2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323492" y="2819400"/>
            <a:ext cx="3352800" cy="1143000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4600" y="-27433"/>
            <a:ext cx="12313920" cy="171694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10300" dirty="0">
                <a:solidFill>
                  <a:srgbClr val="92D050"/>
                </a:solidFill>
              </a:rPr>
              <a:t>Thank</a:t>
            </a:r>
            <a:r>
              <a:rPr lang="en-US" sz="10300" dirty="0"/>
              <a:t> </a:t>
            </a:r>
            <a:r>
              <a:rPr lang="en-US" sz="10300" dirty="0">
                <a:solidFill>
                  <a:srgbClr val="92D050"/>
                </a:solidFill>
              </a:rPr>
              <a:t>you</a:t>
            </a:r>
            <a:r>
              <a:rPr lang="en-US" sz="10300" dirty="0"/>
              <a:t> </a:t>
            </a:r>
            <a:r>
              <a:rPr lang="en-US" sz="10300" dirty="0">
                <a:solidFill>
                  <a:srgbClr val="92D050"/>
                </a:solidFill>
              </a:rPr>
              <a:t>so</a:t>
            </a:r>
            <a:r>
              <a:rPr lang="en-US" sz="10300" dirty="0"/>
              <a:t> </a:t>
            </a:r>
            <a:r>
              <a:rPr lang="en-US" sz="10300" dirty="0">
                <a:solidFill>
                  <a:srgbClr val="92D050"/>
                </a:solidFill>
              </a:rPr>
              <a:t>much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2400" y="2133600"/>
            <a:ext cx="13335000" cy="5867400"/>
          </a:xfrm>
          <a:prstGeom prst="roundRect">
            <a:avLst/>
          </a:prstGeom>
          <a:solidFill>
            <a:srgbClr val="CC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4228"/>
            <a:ext cx="12420600" cy="457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8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278E-6 -3.2716E-6 L -2.36871 -0.00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35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" y="1463039"/>
            <a:ext cx="13289280" cy="62874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After </a:t>
            </a:r>
            <a:r>
              <a:rPr lang="en-US" sz="4000" dirty="0"/>
              <a:t>completing this lesson student will be able </a:t>
            </a:r>
            <a:r>
              <a:rPr lang="en-US" sz="4000" dirty="0" smtClean="0"/>
              <a:t>to-</a:t>
            </a:r>
            <a:endParaRPr lang="en-US" sz="4000" dirty="0"/>
          </a:p>
          <a:p>
            <a:endParaRPr lang="en-US" sz="4000" dirty="0"/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 smtClean="0"/>
              <a:t>Use</a:t>
            </a:r>
            <a:r>
              <a:rPr lang="en-US" sz="4000" dirty="0" smtClean="0"/>
              <a:t> </a:t>
            </a:r>
            <a:r>
              <a:rPr lang="en-US" sz="4000" dirty="0">
                <a:solidFill>
                  <a:srgbClr val="FF0000"/>
                </a:solidFill>
              </a:rPr>
              <a:t>present continuous </a:t>
            </a:r>
            <a:r>
              <a:rPr lang="en-US" sz="4000" dirty="0"/>
              <a:t>tense and its structure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 smtClean="0">
                <a:solidFill>
                  <a:srgbClr val="FF0000"/>
                </a:solidFill>
              </a:rPr>
              <a:t>Make sentences</a:t>
            </a:r>
            <a:r>
              <a:rPr lang="en-US" sz="4000" dirty="0" smtClean="0"/>
              <a:t> </a:t>
            </a:r>
            <a:r>
              <a:rPr lang="en-US" sz="4000" dirty="0"/>
              <a:t>by following the structure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/>
              <a:t>Develop </a:t>
            </a:r>
            <a:r>
              <a:rPr lang="en-US" sz="4000" dirty="0">
                <a:solidFill>
                  <a:srgbClr val="FF0000"/>
                </a:solidFill>
              </a:rPr>
              <a:t>speaking skill </a:t>
            </a:r>
            <a:r>
              <a:rPr lang="en-US" sz="4000" dirty="0"/>
              <a:t>by Answering question using present continuous tense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/>
              <a:t>Identify the </a:t>
            </a:r>
            <a:r>
              <a:rPr lang="en-US" sz="4000" dirty="0" smtClean="0">
                <a:solidFill>
                  <a:srgbClr val="FF0000"/>
                </a:solidFill>
              </a:rPr>
              <a:t>differences</a:t>
            </a:r>
            <a:r>
              <a:rPr lang="en-US" sz="4000" dirty="0" smtClean="0"/>
              <a:t> </a:t>
            </a:r>
            <a:r>
              <a:rPr lang="en-US" sz="4000" dirty="0"/>
              <a:t>between </a:t>
            </a:r>
            <a:r>
              <a:rPr lang="en-US" sz="4000" dirty="0">
                <a:solidFill>
                  <a:srgbClr val="FF0000"/>
                </a:solidFill>
              </a:rPr>
              <a:t>present participle </a:t>
            </a:r>
            <a:r>
              <a:rPr lang="en-US" sz="4000" dirty="0"/>
              <a:t>and present </a:t>
            </a:r>
            <a:r>
              <a:rPr lang="en-US" sz="4000" dirty="0" smtClean="0">
                <a:solidFill>
                  <a:srgbClr val="FF0000"/>
                </a:solidFill>
              </a:rPr>
              <a:t>continuous </a:t>
            </a:r>
            <a:r>
              <a:rPr lang="en-US" sz="4000" dirty="0">
                <a:solidFill>
                  <a:srgbClr val="FF0000"/>
                </a:solidFill>
              </a:rPr>
              <a:t>tense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/>
              <a:t>Make </a:t>
            </a:r>
            <a:r>
              <a:rPr lang="en-US" sz="4000" dirty="0">
                <a:solidFill>
                  <a:srgbClr val="FF0000"/>
                </a:solidFill>
              </a:rPr>
              <a:t>assertive</a:t>
            </a:r>
            <a:r>
              <a:rPr lang="en-US" sz="4000" dirty="0"/>
              <a:t> continues </a:t>
            </a:r>
            <a:r>
              <a:rPr lang="en-US" sz="4000" dirty="0">
                <a:solidFill>
                  <a:srgbClr val="FF0000"/>
                </a:solidFill>
              </a:rPr>
              <a:t>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interrogative</a:t>
            </a:r>
            <a:r>
              <a:rPr lang="en-US" sz="4000" dirty="0"/>
              <a:t> continues tense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83323" y="152400"/>
            <a:ext cx="10439400" cy="1752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1380" y="567035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42860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4783824"/>
            <a:ext cx="12435840" cy="2400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014690" y="4294730"/>
            <a:ext cx="12435840" cy="91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897034" y="1981200"/>
            <a:ext cx="1584960" cy="204216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37" y="339213"/>
            <a:ext cx="4267200" cy="39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5.55112E-17 L -1.09375 5.55112E-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548640"/>
            <a:ext cx="4754880" cy="3566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62" y="1191670"/>
            <a:ext cx="3291840" cy="2280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4156096"/>
            <a:ext cx="1524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62" y="4550432"/>
            <a:ext cx="2606040" cy="18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738568"/>
            <a:ext cx="7239000" cy="6163199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96200" y="738568"/>
            <a:ext cx="5638800" cy="6163199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5250"/>
            <a:ext cx="6248400" cy="5509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38567"/>
            <a:ext cx="5638800" cy="61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60550"/>
            <a:ext cx="3657600" cy="33832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76400" y="879231"/>
            <a:ext cx="10058400" cy="19050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700" dirty="0">
                <a:solidFill>
                  <a:srgbClr val="002060"/>
                </a:solidFill>
              </a:rPr>
              <a:t>Present</a:t>
            </a:r>
            <a:r>
              <a:rPr lang="en-US" sz="6900" dirty="0">
                <a:solidFill>
                  <a:srgbClr val="002060"/>
                </a:solidFill>
              </a:rPr>
              <a:t> </a:t>
            </a:r>
            <a:r>
              <a:rPr lang="en-US" sz="7700" dirty="0">
                <a:solidFill>
                  <a:srgbClr val="002060"/>
                </a:solidFill>
              </a:rPr>
              <a:t>continuous</a:t>
            </a:r>
            <a:r>
              <a:rPr lang="en-US" sz="6900" dirty="0">
                <a:solidFill>
                  <a:srgbClr val="002060"/>
                </a:solidFill>
              </a:rPr>
              <a:t> </a:t>
            </a:r>
            <a:r>
              <a:rPr lang="en-US" sz="7700" dirty="0">
                <a:solidFill>
                  <a:srgbClr val="002060"/>
                </a:solidFill>
              </a:rPr>
              <a:t>tense</a:t>
            </a:r>
            <a:endParaRPr lang="en-US" sz="6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828800"/>
            <a:ext cx="4023360" cy="5669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9440" y="5231439"/>
            <a:ext cx="3657600" cy="197855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Man</a:t>
            </a:r>
            <a:endParaRPr lang="en-US" sz="3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dirty="0">
                <a:solidFill>
                  <a:srgbClr val="C00000"/>
                </a:solidFill>
              </a:rPr>
              <a:t>Is</a:t>
            </a:r>
            <a:r>
              <a:rPr lang="en-US" sz="3400" dirty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runn</a:t>
            </a:r>
            <a:r>
              <a:rPr lang="en-US" sz="4000" dirty="0">
                <a:solidFill>
                  <a:srgbClr val="FF0000"/>
                </a:solidFill>
              </a:rPr>
              <a:t>ing</a:t>
            </a:r>
            <a:endParaRPr lang="en-US" sz="34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00B050"/>
                </a:solidFill>
              </a:rPr>
              <a:t>fast</a:t>
            </a:r>
            <a:endParaRPr lang="en-US" sz="3400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760" y="228600"/>
            <a:ext cx="12512040" cy="1905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100" dirty="0">
                <a:solidFill>
                  <a:srgbClr val="DFDCB7">
                    <a:lumMod val="50000"/>
                  </a:srgbClr>
                </a:solidFill>
              </a:rPr>
              <a:t>Structure: </a:t>
            </a:r>
            <a:r>
              <a:rPr lang="en-US" sz="5100" dirty="0">
                <a:solidFill>
                  <a:srgbClr val="2F2B20"/>
                </a:solidFill>
              </a:rPr>
              <a:t>Sub + be verb+ </a:t>
            </a:r>
            <a:r>
              <a:rPr lang="en-US" sz="5100" dirty="0">
                <a:solidFill>
                  <a:srgbClr val="C00000"/>
                </a:solidFill>
              </a:rPr>
              <a:t>verb</a:t>
            </a:r>
            <a:r>
              <a:rPr lang="en-US" sz="5100" dirty="0">
                <a:solidFill>
                  <a:srgbClr val="2F2B20"/>
                </a:solidFill>
              </a:rPr>
              <a:t> + </a:t>
            </a:r>
            <a:r>
              <a:rPr lang="en-US" sz="5100" dirty="0" err="1">
                <a:solidFill>
                  <a:srgbClr val="FF0000"/>
                </a:solidFill>
              </a:rPr>
              <a:t>ing</a:t>
            </a:r>
            <a:r>
              <a:rPr lang="en-US" sz="5100" dirty="0">
                <a:solidFill>
                  <a:srgbClr val="2F2B20"/>
                </a:solidFill>
              </a:rPr>
              <a:t> + </a:t>
            </a:r>
            <a:r>
              <a:rPr lang="en-US" sz="5100" dirty="0">
                <a:solidFill>
                  <a:srgbClr val="00B050"/>
                </a:solidFill>
              </a:rPr>
              <a:t>adjunct </a:t>
            </a:r>
          </a:p>
        </p:txBody>
      </p:sp>
    </p:spTree>
    <p:extLst>
      <p:ext uri="{BB962C8B-B14F-4D97-AF65-F5344CB8AC3E}">
        <p14:creationId xmlns:p14="http://schemas.microsoft.com/office/powerpoint/2010/main" val="10842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1 L -0.21146 -0.257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417E-6 3.7037E-7 L -0.11426 -0.337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8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944E-6 -3.7037E-6 L 0.0727 -0.393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5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1890" y="5120639"/>
            <a:ext cx="4632960" cy="2963442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600" dirty="0">
                <a:solidFill>
                  <a:srgbClr val="0070C0"/>
                </a:solidFill>
              </a:rPr>
              <a:t>They</a:t>
            </a:r>
          </a:p>
          <a:p>
            <a:r>
              <a:rPr lang="en-US" sz="4600" dirty="0">
                <a:solidFill>
                  <a:schemeClr val="accent3">
                    <a:lumMod val="50000"/>
                  </a:schemeClr>
                </a:solidFill>
              </a:rPr>
              <a:t>are</a:t>
            </a:r>
          </a:p>
          <a:p>
            <a:r>
              <a:rPr lang="en-US" sz="4600" dirty="0">
                <a:solidFill>
                  <a:srgbClr val="FFC000"/>
                </a:solidFill>
              </a:rPr>
              <a:t>swimm</a:t>
            </a:r>
            <a:r>
              <a:rPr lang="en-US" sz="4600" dirty="0">
                <a:solidFill>
                  <a:srgbClr val="FF0000"/>
                </a:solidFill>
              </a:rPr>
              <a:t>ing</a:t>
            </a:r>
          </a:p>
          <a:p>
            <a:r>
              <a:rPr lang="en-US" sz="4600" dirty="0">
                <a:solidFill>
                  <a:srgbClr val="C00000"/>
                </a:solidFill>
              </a:rPr>
              <a:t>slowly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760" y="274320"/>
            <a:ext cx="14020800" cy="283464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491490"/>
            <a:ext cx="12435840" cy="240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869" y="4345042"/>
            <a:ext cx="1182624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100" dirty="0">
                <a:solidFill>
                  <a:srgbClr val="0070C0"/>
                </a:solidFill>
              </a:rPr>
              <a:t>Sub</a:t>
            </a:r>
            <a:r>
              <a:rPr lang="en-US" sz="5100" dirty="0"/>
              <a:t>+ </a:t>
            </a:r>
            <a:r>
              <a:rPr lang="en-US" sz="5100" dirty="0" smtClean="0"/>
              <a:t>  </a:t>
            </a:r>
            <a:r>
              <a:rPr lang="en-US" sz="5100" dirty="0" smtClean="0">
                <a:solidFill>
                  <a:schemeClr val="accent5">
                    <a:lumMod val="50000"/>
                  </a:schemeClr>
                </a:solidFill>
              </a:rPr>
              <a:t>be </a:t>
            </a:r>
            <a:r>
              <a:rPr lang="en-US" sz="5100" dirty="0">
                <a:solidFill>
                  <a:schemeClr val="accent5">
                    <a:lumMod val="50000"/>
                  </a:schemeClr>
                </a:solidFill>
              </a:rPr>
              <a:t>verb</a:t>
            </a:r>
            <a:r>
              <a:rPr lang="en-US" sz="5100" dirty="0"/>
              <a:t>+ </a:t>
            </a:r>
            <a:r>
              <a:rPr lang="en-US" sz="5100" dirty="0" smtClean="0"/>
              <a:t>  </a:t>
            </a:r>
            <a:r>
              <a:rPr lang="en-US" sz="5100" dirty="0" err="1" smtClean="0">
                <a:solidFill>
                  <a:srgbClr val="FFC000"/>
                </a:solidFill>
              </a:rPr>
              <a:t>verb</a:t>
            </a:r>
            <a:r>
              <a:rPr lang="en-US" sz="5100" dirty="0" err="1" smtClean="0"/>
              <a:t>+</a:t>
            </a:r>
            <a:r>
              <a:rPr lang="en-US" sz="5100" dirty="0" err="1" smtClean="0">
                <a:solidFill>
                  <a:srgbClr val="FF0000"/>
                </a:solidFill>
              </a:rPr>
              <a:t>ing</a:t>
            </a:r>
            <a:r>
              <a:rPr lang="en-US" sz="5100" dirty="0" smtClean="0"/>
              <a:t>  </a:t>
            </a:r>
            <a:r>
              <a:rPr lang="en-US" sz="5100" dirty="0" smtClean="0">
                <a:solidFill>
                  <a:srgbClr val="C00000"/>
                </a:solidFill>
              </a:rPr>
              <a:t>+  </a:t>
            </a:r>
            <a:r>
              <a:rPr lang="en-US" sz="5100" dirty="0">
                <a:solidFill>
                  <a:srgbClr val="C00000"/>
                </a:solidFill>
              </a:rPr>
              <a:t>adjunct</a:t>
            </a:r>
          </a:p>
        </p:txBody>
      </p:sp>
    </p:spTree>
    <p:extLst>
      <p:ext uri="{BB962C8B-B14F-4D97-AF65-F5344CB8AC3E}">
        <p14:creationId xmlns:p14="http://schemas.microsoft.com/office/powerpoint/2010/main" val="4797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1667 -0.2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14896 -0.302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0283 -0.37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21753 -0.444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369277"/>
            <a:ext cx="10515600" cy="1371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900" dirty="0">
                <a:solidFill>
                  <a:srgbClr val="0070C0"/>
                </a:solidFill>
              </a:rPr>
              <a:t>Group work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057400"/>
            <a:ext cx="12100560" cy="1524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4749" lvl="0" indent="-734749">
              <a:buFontTx/>
              <a:buAutoNum type="alphaUcPeriod"/>
            </a:pPr>
            <a:r>
              <a:rPr lang="en-US" sz="5400" dirty="0">
                <a:solidFill>
                  <a:srgbClr val="B1A089">
                    <a:lumMod val="75000"/>
                  </a:srgbClr>
                </a:solidFill>
              </a:rPr>
              <a:t>Make five sentences using present continues tense structure.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0" y="3733800"/>
            <a:ext cx="3581400" cy="4267200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4600" dirty="0">
              <a:solidFill>
                <a:srgbClr val="B1A089">
                  <a:lumMod val="75000"/>
                </a:srgbClr>
              </a:solidFill>
            </a:endParaRPr>
          </a:p>
          <a:p>
            <a:pPr marL="489833" lvl="0" indent="-489833">
              <a:buFontTx/>
              <a:buAutoNum type="arabicPeriod"/>
            </a:pPr>
            <a:endParaRPr lang="en-US" sz="4600" dirty="0">
              <a:solidFill>
                <a:srgbClr val="C00000"/>
              </a:solidFill>
            </a:endParaRPr>
          </a:p>
          <a:p>
            <a:pPr marL="489833" lvl="0" indent="-489833">
              <a:buFontTx/>
              <a:buAutoNum type="arabicPeriod"/>
            </a:pPr>
            <a:r>
              <a:rPr lang="en-US" sz="4600" dirty="0" smtClean="0">
                <a:solidFill>
                  <a:srgbClr val="C00000"/>
                </a:solidFill>
              </a:rPr>
              <a:t>Dance</a:t>
            </a:r>
            <a:endParaRPr lang="en-US" sz="4600" dirty="0">
              <a:solidFill>
                <a:srgbClr val="C00000"/>
              </a:solidFill>
            </a:endParaRPr>
          </a:p>
          <a:p>
            <a:pPr marL="489833" lvl="0" indent="-489833">
              <a:buFontTx/>
              <a:buAutoNum type="arabicPeriod"/>
            </a:pPr>
            <a:r>
              <a:rPr lang="en-US" sz="4600" dirty="0">
                <a:solidFill>
                  <a:srgbClr val="FF0000"/>
                </a:solidFill>
              </a:rPr>
              <a:t>Play</a:t>
            </a:r>
          </a:p>
          <a:p>
            <a:pPr marL="489833" lvl="0" indent="-489833">
              <a:buFontTx/>
              <a:buAutoNum type="arabicPeriod"/>
            </a:pPr>
            <a:r>
              <a:rPr lang="en-US" sz="4600" dirty="0">
                <a:solidFill>
                  <a:srgbClr val="0070C0"/>
                </a:solidFill>
              </a:rPr>
              <a:t>Walk</a:t>
            </a:r>
          </a:p>
          <a:p>
            <a:pPr marL="489833" lvl="0" indent="-489833">
              <a:buFontTx/>
              <a:buAutoNum type="arabicPeriod"/>
            </a:pPr>
            <a:r>
              <a:rPr lang="en-US" sz="4600" dirty="0">
                <a:solidFill>
                  <a:srgbClr val="00B0F0"/>
                </a:solidFill>
              </a:rPr>
              <a:t>Eat</a:t>
            </a:r>
          </a:p>
          <a:p>
            <a:pPr marL="489833" lvl="0" indent="-489833">
              <a:buFontTx/>
              <a:buAutoNum type="arabicPeriod"/>
            </a:pPr>
            <a:r>
              <a:rPr lang="en-US" sz="4600" dirty="0">
                <a:solidFill>
                  <a:srgbClr val="002060"/>
                </a:solidFill>
              </a:rPr>
              <a:t>watch</a:t>
            </a:r>
          </a:p>
          <a:p>
            <a:pPr lvl="0"/>
            <a:endParaRPr lang="en-US" sz="4600" dirty="0">
              <a:solidFill>
                <a:srgbClr val="D2CB6C">
                  <a:lumMod val="75000"/>
                </a:srgbClr>
              </a:solidFill>
            </a:endParaRPr>
          </a:p>
          <a:p>
            <a:pPr lvl="0"/>
            <a:endParaRPr lang="en-US" sz="4600" dirty="0">
              <a:solidFill>
                <a:srgbClr val="D2CB6C">
                  <a:lumMod val="75000"/>
                </a:srgb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3200" y="4876800"/>
            <a:ext cx="3581400" cy="2133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516</TotalTime>
  <Words>232</Words>
  <Application>Microsoft Office PowerPoint</Application>
  <PresentationFormat>Custom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81</cp:revision>
  <dcterms:created xsi:type="dcterms:W3CDTF">2006-08-16T00:00:00Z</dcterms:created>
  <dcterms:modified xsi:type="dcterms:W3CDTF">2013-01-17T07:16:04Z</dcterms:modified>
</cp:coreProperties>
</file>